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8" r:id="rId2"/>
    <p:sldId id="273" r:id="rId3"/>
    <p:sldId id="274" r:id="rId4"/>
    <p:sldId id="275" r:id="rId5"/>
    <p:sldId id="276" r:id="rId6"/>
    <p:sldId id="277" r:id="rId7"/>
    <p:sldId id="278" r:id="rId8"/>
    <p:sldId id="266" r:id="rId9"/>
    <p:sldId id="272" r:id="rId10"/>
    <p:sldId id="263" r:id="rId11"/>
    <p:sldId id="265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A3D143-F7C8-44A8-83A6-2F315F065A71}" type="datetimeFigureOut">
              <a:rPr lang="de-DE" smtClean="0"/>
              <a:t>04.04.2024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0A00F9-8D16-4001-96B4-30C363215A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4901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lienbildplatzhalter 1">
            <a:extLst>
              <a:ext uri="{FF2B5EF4-FFF2-40B4-BE49-F238E27FC236}">
                <a16:creationId xmlns:a16="http://schemas.microsoft.com/office/drawing/2014/main" id="{0E44F5FF-E0E8-4B0A-9AED-6829D79827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izenplatzhalter 2">
            <a:extLst>
              <a:ext uri="{FF2B5EF4-FFF2-40B4-BE49-F238E27FC236}">
                <a16:creationId xmlns:a16="http://schemas.microsoft.com/office/drawing/2014/main" id="{5223F136-97BC-43EC-A3F2-08B93C3F73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de-DE" altLang="de-DE"/>
              <a:t>2 Bilder E-Auto Ladestationen Über Hauptbild einfügen</a:t>
            </a:r>
          </a:p>
          <a:p>
            <a:pPr>
              <a:spcBef>
                <a:spcPct val="0"/>
              </a:spcBef>
            </a:pPr>
            <a:r>
              <a:rPr lang="de-DE" altLang="de-DE"/>
              <a:t>Hauptbild mehr mit Parkplatz auf dem Fokus</a:t>
            </a:r>
          </a:p>
        </p:txBody>
      </p:sp>
      <p:sp>
        <p:nvSpPr>
          <p:cNvPr id="18436" name="Foliennummernplatzhalter 3">
            <a:extLst>
              <a:ext uri="{FF2B5EF4-FFF2-40B4-BE49-F238E27FC236}">
                <a16:creationId xmlns:a16="http://schemas.microsoft.com/office/drawing/2014/main" id="{0F638F68-6D10-44FE-AC1D-3746380A7C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C52BB6-CE38-400F-91C2-B542F9A34289}" type="slidenum">
              <a:rPr lang="de-DE" alt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de-DE" alt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58238-E43C-4F12-838B-8773D5D4FF4E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4708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lienbildplatzhalter 1">
            <a:extLst>
              <a:ext uri="{FF2B5EF4-FFF2-40B4-BE49-F238E27FC236}">
                <a16:creationId xmlns:a16="http://schemas.microsoft.com/office/drawing/2014/main" id="{791F33F4-3A0F-4668-9750-D31A4D67CA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izenplatzhalter 2">
            <a:extLst>
              <a:ext uri="{FF2B5EF4-FFF2-40B4-BE49-F238E27FC236}">
                <a16:creationId xmlns:a16="http://schemas.microsoft.com/office/drawing/2014/main" id="{4B2559F0-BD58-42F0-9F45-EA216AD0D6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altLang="de-DE"/>
          </a:p>
        </p:txBody>
      </p:sp>
      <p:sp>
        <p:nvSpPr>
          <p:cNvPr id="22532" name="Foliennummernplatzhalter 3">
            <a:extLst>
              <a:ext uri="{FF2B5EF4-FFF2-40B4-BE49-F238E27FC236}">
                <a16:creationId xmlns:a16="http://schemas.microsoft.com/office/drawing/2014/main" id="{1CA7FF81-DD3C-4CE2-8ABD-AB66CAFED3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5082E9-A06A-4E67-A452-113B99D942A3}" type="slidenum">
              <a:rPr lang="de-DE" alt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de-DE" alt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lienbildplatzhalter 1">
            <a:extLst>
              <a:ext uri="{FF2B5EF4-FFF2-40B4-BE49-F238E27FC236}">
                <a16:creationId xmlns:a16="http://schemas.microsoft.com/office/drawing/2014/main" id="{E612F0B5-0334-4061-BE47-D9A5809C10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izenplatzhalter 2">
            <a:extLst>
              <a:ext uri="{FF2B5EF4-FFF2-40B4-BE49-F238E27FC236}">
                <a16:creationId xmlns:a16="http://schemas.microsoft.com/office/drawing/2014/main" id="{3A991E36-4237-44C9-800D-2E4655CA34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de-DE" altLang="de-DE"/>
              <a:t>Ausstattung der Küche genauer, Töpfe, Herde, Öfen mit Anzahl und genauen Angaben.</a:t>
            </a:r>
          </a:p>
          <a:p>
            <a:pPr>
              <a:spcBef>
                <a:spcPct val="0"/>
              </a:spcBef>
            </a:pPr>
            <a:endParaRPr lang="de-DE" altLang="de-DE"/>
          </a:p>
        </p:txBody>
      </p:sp>
      <p:sp>
        <p:nvSpPr>
          <p:cNvPr id="24580" name="Foliennummernplatzhalter 3">
            <a:extLst>
              <a:ext uri="{FF2B5EF4-FFF2-40B4-BE49-F238E27FC236}">
                <a16:creationId xmlns:a16="http://schemas.microsoft.com/office/drawing/2014/main" id="{C7FD3C34-D8BF-428D-AA14-7E664366D3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5F45AB4-F45E-4EF5-B308-333E50E88446}" type="slidenum">
              <a:rPr lang="de-DE" alt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de-DE" alt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lienbildplatzhalter 1">
            <a:extLst>
              <a:ext uri="{FF2B5EF4-FFF2-40B4-BE49-F238E27FC236}">
                <a16:creationId xmlns:a16="http://schemas.microsoft.com/office/drawing/2014/main" id="{C6E120D2-A2F4-4532-8337-40D6E97F5E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izenplatzhalter 2">
            <a:extLst>
              <a:ext uri="{FF2B5EF4-FFF2-40B4-BE49-F238E27FC236}">
                <a16:creationId xmlns:a16="http://schemas.microsoft.com/office/drawing/2014/main" id="{A5322D3F-7916-425D-9782-B438BCC0EE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altLang="de-DE"/>
          </a:p>
        </p:txBody>
      </p:sp>
      <p:sp>
        <p:nvSpPr>
          <p:cNvPr id="26628" name="Foliennummernplatzhalter 3">
            <a:extLst>
              <a:ext uri="{FF2B5EF4-FFF2-40B4-BE49-F238E27FC236}">
                <a16:creationId xmlns:a16="http://schemas.microsoft.com/office/drawing/2014/main" id="{6799FFB4-5205-4EF6-A0AE-37C3F29BC2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84B0F37-BFC7-4F4D-AAF4-3A2D7CD62B58}" type="slidenum">
              <a:rPr lang="de-DE" alt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de-DE" alt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>
            <a:extLst>
              <a:ext uri="{FF2B5EF4-FFF2-40B4-BE49-F238E27FC236}">
                <a16:creationId xmlns:a16="http://schemas.microsoft.com/office/drawing/2014/main" id="{28461FEE-8501-4FDF-90E5-B85A055AE9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izenplatzhalter 2">
            <a:extLst>
              <a:ext uri="{FF2B5EF4-FFF2-40B4-BE49-F238E27FC236}">
                <a16:creationId xmlns:a16="http://schemas.microsoft.com/office/drawing/2014/main" id="{D5990E23-FF39-4436-B56D-8576FA0386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altLang="de-DE"/>
          </a:p>
        </p:txBody>
      </p:sp>
      <p:sp>
        <p:nvSpPr>
          <p:cNvPr id="28676" name="Foliennummernplatzhalter 3">
            <a:extLst>
              <a:ext uri="{FF2B5EF4-FFF2-40B4-BE49-F238E27FC236}">
                <a16:creationId xmlns:a16="http://schemas.microsoft.com/office/drawing/2014/main" id="{8A7E9F23-8B3D-48DE-8FE2-580E689708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7A9F4E-373B-46E3-8330-9EA16F49AC52}" type="slidenum">
              <a:rPr lang="de-DE" altLang="de-DE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A12EAC-99FC-44D8-80C5-9ED251B724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0421421-85DE-45FE-8FC9-701A3B492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ACB9CAB-E0B4-4374-A605-A4178C984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01CB-78E3-4E94-8F18-417D292FF282}" type="datetimeFigureOut">
              <a:rPr lang="de-DE" smtClean="0"/>
              <a:t>04.04.2024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2786938-3392-4DE4-8C4A-1A0D32F02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AD74B7F-1E55-4726-B785-85DAE2603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F390-2B98-4A4C-BEE6-3212BFC593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1461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210AD0-08B4-4DD7-8362-95BCA3D1B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789A7E-B9ED-471D-915A-B86AF574E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8B1D38-ADD9-48E1-A7CD-4CB9945BF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01CB-78E3-4E94-8F18-417D292FF282}" type="datetimeFigureOut">
              <a:rPr lang="de-DE" smtClean="0"/>
              <a:t>04.04.2024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345DA66-349D-4286-828A-C08CBD3B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C88A049-5F6C-4663-AF9D-62A83B9F7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F390-2B98-4A4C-BEE6-3212BFC593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2835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1D06CB-598D-4F3B-83B1-66E31740D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C1BCD3E-115F-45FB-8942-D4CDBC86F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576A626-EDDB-4A78-8613-639E7FBEA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01CB-78E3-4E94-8F18-417D292FF282}" type="datetimeFigureOut">
              <a:rPr lang="de-DE" smtClean="0"/>
              <a:t>04.04.2024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9A67C23-7E30-4E68-B350-48A57ED48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BCBA977-5983-4FFE-90D3-347500276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F390-2B98-4A4C-BEE6-3212BFC593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0942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116094-E10A-4F26-B657-CA5CA2D3D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8C2BCD-03C9-4214-B082-0C5D8200BE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0C0BEE6-FFFE-4FBC-9D0E-A2D37B7A1A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C461BCE-0535-4199-8E48-C44A38B39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01CB-78E3-4E94-8F18-417D292FF282}" type="datetimeFigureOut">
              <a:rPr lang="de-DE" smtClean="0"/>
              <a:t>04.04.2024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AE7D84C-380D-47BE-9B45-DB4C90F33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D4D5A23-2B0E-46E3-B75A-840C68133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F390-2B98-4A4C-BEE6-3212BFC593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1518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1B3B95-9CAA-4481-95D2-17879C6E4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CC69C00-4602-4377-BFED-87C340E9D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B443AD6-0EFD-40DA-A5B7-3EB3BE739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29A8EF0-FE2F-4CF0-A0CB-D49C8BAE64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92FCF69-73D6-4570-AC4D-60F01AD7B5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8F36B27-F5D5-4DF3-B401-4375EEDBA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01CB-78E3-4E94-8F18-417D292FF282}" type="datetimeFigureOut">
              <a:rPr lang="de-DE" smtClean="0"/>
              <a:t>04.04.2024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C7B3115-29CC-4A18-9391-D389AC0BA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69D3E73-7919-47C3-8254-B565955C9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F390-2B98-4A4C-BEE6-3212BFC593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5967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5F3CC3-7721-4202-A335-602BAF418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E1FBA80-4455-40B3-BB48-612FBFBA2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01CB-78E3-4E94-8F18-417D292FF282}" type="datetimeFigureOut">
              <a:rPr lang="de-DE" smtClean="0"/>
              <a:t>04.04.2024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6BB6E46-8A26-4404-B356-022A41860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48AB1CE-2943-479F-91FF-6F457551E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F390-2B98-4A4C-BEE6-3212BFC593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1555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960E5FD-62D4-49B4-BF5C-4182F60B5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01CB-78E3-4E94-8F18-417D292FF282}" type="datetimeFigureOut">
              <a:rPr lang="de-DE" smtClean="0"/>
              <a:t>04.04.2024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3DADE4E-FF12-4C7C-8D66-4F2A6E70F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973F808-AF9A-40C7-94B7-438CB75B5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F390-2B98-4A4C-BEE6-3212BFC593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4709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057486-4DF3-408D-84A6-24017EC2B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BCB208B-4992-4A1C-90E4-DA2974A7D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2F44072-4D59-4EC5-ACC7-74E2A10D0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FE80B28-637A-453F-8D97-0C83FBE75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01CB-78E3-4E94-8F18-417D292FF282}" type="datetimeFigureOut">
              <a:rPr lang="de-DE" smtClean="0"/>
              <a:t>04.04.2024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BC71B17-1BCF-446B-B380-B2C2D3A5C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3AB619F-7269-4E87-B2BD-AC9E27E7C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F390-2B98-4A4C-BEE6-3212BFC593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3848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DC164C-2EDE-4660-AAD6-C71ECC4FC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B769F39-CFE6-4D48-ADC6-BF1900D355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05F8FE3-0298-4D16-A89A-310D931A4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E035975-1ECC-4875-9575-D674D52EF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01CB-78E3-4E94-8F18-417D292FF282}" type="datetimeFigureOut">
              <a:rPr lang="de-DE" smtClean="0"/>
              <a:t>04.04.2024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3049FFF-004E-44FC-BC68-E92980DE2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2008C15-6B94-4004-A1E0-94F2E5429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F390-2B98-4A4C-BEE6-3212BFC593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5727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A48FD4-2B55-4EFB-B520-2FA908172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18AFF8-6741-48E8-B2F3-0384D503F9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0C68799-7851-4B52-A97A-723F28B86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01CB-78E3-4E94-8F18-417D292FF282}" type="datetimeFigureOut">
              <a:rPr lang="de-DE" smtClean="0"/>
              <a:t>04.04.2024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C5737A0-1E75-4813-886B-CABFC0EB7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355C56D-6088-4432-BEFE-4CA4A6E16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F390-2B98-4A4C-BEE6-3212BFC593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4996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5CF9560-A068-41CB-86A1-9881D82334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AC5909E-A84D-451E-91DE-87FA3A496B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45E0A98-5E63-46B4-A82C-F023984F2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01CB-78E3-4E94-8F18-417D292FF282}" type="datetimeFigureOut">
              <a:rPr lang="de-DE" smtClean="0"/>
              <a:t>04.04.2024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5FE0C1-AAA1-4604-AA97-98E3024AE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DAFEA4D-C145-4B1A-B924-3D21B4759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F390-2B98-4A4C-BEE6-3212BFC593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5025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6">
            <a:extLst>
              <a:ext uri="{FF2B5EF4-FFF2-40B4-BE49-F238E27FC236}">
                <a16:creationId xmlns:a16="http://schemas.microsoft.com/office/drawing/2014/main" id="{3F2953A5-1644-4D91-97A1-D38F75B32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2" r="4752"/>
          <a:stretch>
            <a:fillRect/>
          </a:stretch>
        </p:blipFill>
        <p:spPr bwMode="auto">
          <a:xfrm>
            <a:off x="5729818" y="4494213"/>
            <a:ext cx="6462183" cy="222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89F85AF8-5DD2-4AE2-82BE-46A46AD9BBBB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858933" cy="609441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 defTabSz="914400" rtl="0" eaLnBrk="1" latinLnBrk="0" hangingPunct="1">
              <a:lnSpc>
                <a:spcPts val="6300"/>
              </a:lnSpc>
              <a:spcBef>
                <a:spcPct val="0"/>
              </a:spcBef>
              <a:buNone/>
              <a:defRPr sz="6000" b="1" i="0" kern="120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de-DE" sz="6000" dirty="0"/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81A6E192-40A8-48F0-9ACB-FE7C6AF57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701" y="374650"/>
            <a:ext cx="2366433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62238F9-D756-FF49-BC95-3F33612F7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1" y="2013347"/>
            <a:ext cx="5862639" cy="1988344"/>
          </a:xfrm>
        </p:spPr>
        <p:txBody>
          <a:bodyPr>
            <a:normAutofit/>
          </a:bodyPr>
          <a:lstStyle>
            <a:lvl1pPr algn="l">
              <a:lnSpc>
                <a:spcPts val="5300"/>
              </a:lnSpc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967447F-D8BC-5D40-B047-7DF4BD7C8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093766"/>
            <a:ext cx="4572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78867FCF-2E48-3945-90DB-879E944080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537781"/>
            <a:ext cx="5729288" cy="3348000"/>
          </a:xfrm>
          <a:solidFill>
            <a:schemeClr val="accent2"/>
          </a:solidFill>
          <a:ln>
            <a:noFill/>
          </a:ln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A4F5B1AA-DF22-4E4D-B2BA-466676C7A06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0"/>
            <a:ext cx="5729287" cy="3348000"/>
          </a:xfrm>
          <a:solidFill>
            <a:schemeClr val="accent1"/>
          </a:solidFill>
          <a:ln>
            <a:noFill/>
          </a:ln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CAB18242-1E4B-4B9D-AF4B-9F797C9F50D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096001" y="6543675"/>
            <a:ext cx="1020233" cy="177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13632-2D7F-4CC6-97B6-58E9D0D31024}" type="datetimeFigureOut">
              <a:rPr lang="de-DE"/>
              <a:pPr>
                <a:defRPr/>
              </a:pPr>
              <a:t>04.04.2024</a:t>
            </a:fld>
            <a:endParaRPr lang="de-DE"/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F31C7EB5-E10C-4B7F-A7DC-85936893E66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D50B0-1013-4A8B-A579-6BF395F8E32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8924405"/>
      </p:ext>
    </p:extLst>
  </p:cSld>
  <p:clrMapOvr>
    <a:masterClrMapping/>
  </p:clrMapOvr>
  <p:transition spd="slow" advTm="448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Überschrift 1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6">
            <a:extLst>
              <a:ext uri="{FF2B5EF4-FFF2-40B4-BE49-F238E27FC236}">
                <a16:creationId xmlns:a16="http://schemas.microsoft.com/office/drawing/2014/main" id="{C7950EF3-B3FE-4A7F-8B34-13523B1B3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9"/>
          <a:stretch>
            <a:fillRect/>
          </a:stretch>
        </p:blipFill>
        <p:spPr bwMode="auto">
          <a:xfrm>
            <a:off x="0" y="4494213"/>
            <a:ext cx="7865533" cy="222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7">
            <a:extLst>
              <a:ext uri="{FF2B5EF4-FFF2-40B4-BE49-F238E27FC236}">
                <a16:creationId xmlns:a16="http://schemas.microsoft.com/office/drawing/2014/main" id="{9E12B917-EAD3-497F-92D7-DCEA60B10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701" y="374650"/>
            <a:ext cx="2366433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63253A2-19E8-114A-93F1-2FA3159B9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8384381" cy="1335882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5FE95E-365F-B74A-AC51-D19CB7D95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43DD8A0C-B993-4524-A8B9-AFC7A0763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CBD4D-12F5-421C-B0B3-C7796A434133}" type="datetimeFigureOut">
              <a:rPr lang="de-DE"/>
              <a:pPr>
                <a:defRPr/>
              </a:pPr>
              <a:t>04.04.2024</a:t>
            </a:fld>
            <a:endParaRPr lang="de-DE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B369C5AC-6ACC-4456-8F38-8B2BB55D3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C0372B7E-8E59-4C84-8621-9DC68EC8E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5A35C-29C3-4DD5-AA03-4D3FBA27685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8258460"/>
      </p:ext>
    </p:extLst>
  </p:cSld>
  <p:clrMapOvr>
    <a:masterClrMapping/>
  </p:clrMapOvr>
  <p:transition spd="slow" advTm="448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01D0BD8-F488-4BD4-91DD-61C045C80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ADBCF2-AC9C-4017-9356-2E52A3A08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51FF807-C14B-4186-AD11-2079235475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401CB-78E3-4E94-8F18-417D292FF282}" type="datetimeFigureOut">
              <a:rPr lang="de-DE" smtClean="0"/>
              <a:t>04.04.2024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333F7C-7803-45F4-9FF8-2EBC512AFB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42D8E1-622F-455B-A15C-112DB22302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BF390-2B98-4A4C-BEE6-3212BFC593C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1952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hyperlink" Target="https://www.google.de/maps/place/Stadthalle/@48.1519858,9.4764758,17z/data=!4m6!3m5!1s0x479a31541c29eaf5:0xc8ce4e04e45fdcd5!4b1!8m2!3d48.1519858!4d9.4786645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5.png"/><Relationship Id="rId7" Type="http://schemas.openxmlformats.org/officeDocument/2006/relationships/slide" Target="slide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5.xml"/><Relationship Id="rId5" Type="http://schemas.openxmlformats.org/officeDocument/2006/relationships/slide" Target="slide4.xml"/><Relationship Id="rId4" Type="http://schemas.openxmlformats.org/officeDocument/2006/relationships/slide" Target="slide3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12.jpeg"/><Relationship Id="rId7" Type="http://schemas.openxmlformats.org/officeDocument/2006/relationships/slide" Target="slide9.xm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11" Type="http://schemas.openxmlformats.org/officeDocument/2006/relationships/image" Target="../media/image18.jpeg"/><Relationship Id="rId5" Type="http://schemas.openxmlformats.org/officeDocument/2006/relationships/image" Target="../media/image14.jpeg"/><Relationship Id="rId10" Type="http://schemas.openxmlformats.org/officeDocument/2006/relationships/image" Target="../media/image17.jpeg"/><Relationship Id="rId4" Type="http://schemas.openxmlformats.org/officeDocument/2006/relationships/image" Target="../media/image13.jpeg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Bildplatzhalter 7">
            <a:extLst>
              <a:ext uri="{FF2B5EF4-FFF2-40B4-BE49-F238E27FC236}">
                <a16:creationId xmlns:a16="http://schemas.microsoft.com/office/drawing/2014/main" id="{9A28AFD7-B6A7-4CF4-A2E9-82ABFFC5F66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4" r="22314"/>
          <a:stretch>
            <a:fillRect/>
          </a:stretch>
        </p:blipFill>
        <p:spPr>
          <a:xfrm>
            <a:off x="6456363" y="1341438"/>
            <a:ext cx="4038600" cy="3167062"/>
          </a:xfrm>
        </p:spPr>
      </p:pic>
      <p:sp>
        <p:nvSpPr>
          <p:cNvPr id="17411" name="Titel 3">
            <a:extLst>
              <a:ext uri="{FF2B5EF4-FFF2-40B4-BE49-F238E27FC236}">
                <a16:creationId xmlns:a16="http://schemas.microsoft.com/office/drawing/2014/main" id="{542F0436-2CDA-4F44-B963-E74C341890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40013" y="115888"/>
            <a:ext cx="6265862" cy="1200150"/>
          </a:xfrm>
        </p:spPr>
        <p:txBody>
          <a:bodyPr>
            <a:normAutofit fontScale="90000"/>
          </a:bodyPr>
          <a:lstStyle/>
          <a:p>
            <a:r>
              <a:rPr lang="de-DE" altLang="de-DE"/>
              <a:t>   Merkmale</a:t>
            </a:r>
            <a:br>
              <a:rPr lang="de-DE" altLang="de-DE"/>
            </a:br>
            <a:r>
              <a:rPr lang="de-DE" altLang="de-DE"/>
              <a:t>	&amp;</a:t>
            </a:r>
            <a:br>
              <a:rPr lang="de-DE" altLang="de-DE"/>
            </a:br>
            <a:r>
              <a:rPr lang="de-DE" altLang="de-DE"/>
              <a:t>      Parken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28325EE-9686-486C-96E6-C1E275DE9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35188" y="1484313"/>
            <a:ext cx="3517900" cy="2520950"/>
          </a:xfrm>
        </p:spPr>
        <p:txBody>
          <a:bodyPr rtlCol="0"/>
          <a:lstStyle/>
          <a:p>
            <a:pPr algn="just">
              <a:defRPr/>
            </a:pPr>
            <a:r>
              <a:rPr lang="de-DE" dirty="0"/>
              <a:t>   </a:t>
            </a:r>
            <a:r>
              <a:rPr lang="de-DE" u="sng" dirty="0"/>
              <a:t>Merkmale:</a:t>
            </a:r>
          </a:p>
          <a:p>
            <a:pPr>
              <a:defRPr/>
            </a:pPr>
            <a:r>
              <a:rPr lang="de-DE" sz="1800" dirty="0"/>
              <a:t>Die Stadthalle wurde 1886 erbaut</a:t>
            </a:r>
          </a:p>
          <a:p>
            <a:pPr>
              <a:defRPr/>
            </a:pPr>
            <a:r>
              <a:rPr lang="de-DE" sz="1800" dirty="0"/>
              <a:t>Defibrillator-Standort</a:t>
            </a:r>
          </a:p>
          <a:p>
            <a:pPr>
              <a:defRPr/>
            </a:pPr>
            <a:endParaRPr lang="de-DE" dirty="0"/>
          </a:p>
        </p:txBody>
      </p:sp>
      <p:sp>
        <p:nvSpPr>
          <p:cNvPr id="12" name="Textfeld 11">
            <a:hlinkClick r:id="rId4"/>
            <a:extLst>
              <a:ext uri="{FF2B5EF4-FFF2-40B4-BE49-F238E27FC236}">
                <a16:creationId xmlns:a16="http://schemas.microsoft.com/office/drawing/2014/main" id="{2ABBD3A0-D7C4-4936-8E5F-D00DC4517B0C}"/>
              </a:ext>
            </a:extLst>
          </p:cNvPr>
          <p:cNvSpPr txBox="1"/>
          <p:nvPr/>
        </p:nvSpPr>
        <p:spPr>
          <a:xfrm>
            <a:off x="2279651" y="2720976"/>
            <a:ext cx="4176713" cy="3230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2400" u="sng" dirty="0">
                <a:solidFill>
                  <a:schemeClr val="tx2"/>
                </a:solidFill>
              </a:rPr>
              <a:t>Parken:</a:t>
            </a:r>
          </a:p>
          <a:p>
            <a:pPr marL="285750" indent="-285750">
              <a:buFontTx/>
              <a:buChar char="-"/>
              <a:defRPr/>
            </a:pPr>
            <a:r>
              <a:rPr lang="de-DE" dirty="0">
                <a:solidFill>
                  <a:schemeClr val="tx2"/>
                </a:solidFill>
              </a:rPr>
              <a:t>130 Parkplätze</a:t>
            </a:r>
          </a:p>
          <a:p>
            <a:pPr marL="285750" indent="-285750">
              <a:buFontTx/>
              <a:buChar char="-"/>
              <a:defRPr/>
            </a:pPr>
            <a:r>
              <a:rPr lang="de-DE" dirty="0">
                <a:solidFill>
                  <a:schemeClr val="tx2"/>
                </a:solidFill>
              </a:rPr>
              <a:t>8 Wohnmobilstellplätze </a:t>
            </a:r>
          </a:p>
          <a:p>
            <a:pPr>
              <a:defRPr/>
            </a:pPr>
            <a:r>
              <a:rPr lang="de-DE" dirty="0">
                <a:solidFill>
                  <a:schemeClr val="tx2"/>
                </a:solidFill>
              </a:rPr>
              <a:t>	Stromanschluss mit Gebühr</a:t>
            </a:r>
          </a:p>
          <a:p>
            <a:pPr>
              <a:defRPr/>
            </a:pPr>
            <a:r>
              <a:rPr lang="de-DE" dirty="0">
                <a:solidFill>
                  <a:schemeClr val="tx2"/>
                </a:solidFill>
              </a:rPr>
              <a:t>	Wasserversorgung mit Gebühr</a:t>
            </a:r>
          </a:p>
          <a:p>
            <a:pPr>
              <a:defRPr/>
            </a:pPr>
            <a:r>
              <a:rPr lang="de-DE" dirty="0">
                <a:solidFill>
                  <a:schemeClr val="tx2"/>
                </a:solidFill>
              </a:rPr>
              <a:t>	Schmutzwasserentsorgung</a:t>
            </a:r>
          </a:p>
          <a:p>
            <a:pPr marL="285750" indent="-285750">
              <a:buFontTx/>
              <a:buChar char="-"/>
              <a:defRPr/>
            </a:pPr>
            <a:r>
              <a:rPr lang="de-DE" dirty="0">
                <a:solidFill>
                  <a:schemeClr val="tx2"/>
                </a:solidFill>
              </a:rPr>
              <a:t>Tourist Energy Point (TEP)</a:t>
            </a:r>
          </a:p>
          <a:p>
            <a:pPr lvl="1">
              <a:defRPr/>
            </a:pPr>
            <a:r>
              <a:rPr lang="de-DE" dirty="0">
                <a:solidFill>
                  <a:schemeClr val="tx2"/>
                </a:solidFill>
              </a:rPr>
              <a:t>	6 abschließbare Ladeboxen</a:t>
            </a:r>
          </a:p>
          <a:p>
            <a:pPr lvl="1">
              <a:defRPr/>
            </a:pPr>
            <a:r>
              <a:rPr lang="de-DE" dirty="0">
                <a:solidFill>
                  <a:schemeClr val="tx2"/>
                </a:solidFill>
              </a:rPr>
              <a:t>	für E-Bikes</a:t>
            </a:r>
          </a:p>
          <a:p>
            <a:pPr marL="285750" indent="-285750">
              <a:buFontTx/>
              <a:buChar char="-"/>
              <a:defRPr/>
            </a:pPr>
            <a:r>
              <a:rPr lang="de-DE" dirty="0">
                <a:solidFill>
                  <a:srgbClr val="44546A"/>
                </a:solidFill>
              </a:rPr>
              <a:t>Ladestationen für E-Autos</a:t>
            </a:r>
          </a:p>
          <a:p>
            <a:pPr>
              <a:defRPr/>
            </a:pPr>
            <a:r>
              <a:rPr lang="de-DE" dirty="0">
                <a:solidFill>
                  <a:srgbClr val="44546A"/>
                </a:solidFill>
              </a:rPr>
              <a:t>  	</a:t>
            </a:r>
            <a:r>
              <a:rPr lang="de-DE" dirty="0">
                <a:solidFill>
                  <a:schemeClr val="tx2"/>
                </a:solidFill>
              </a:rPr>
              <a:t>in unmittelbaren Nähe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5178EE05-A4C4-4E48-BF08-D7D03007A9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2647" y="115888"/>
            <a:ext cx="2408129" cy="9998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3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9" r="16759"/>
          <a:stretch>
            <a:fillRect/>
          </a:stretch>
        </p:blipFill>
        <p:spPr>
          <a:xfrm>
            <a:off x="6528048" y="1988840"/>
            <a:ext cx="3724158" cy="3544416"/>
          </a:xfr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987" y="337534"/>
            <a:ext cx="3932237" cy="999832"/>
          </a:xfrm>
        </p:spPr>
        <p:txBody>
          <a:bodyPr/>
          <a:lstStyle/>
          <a:p>
            <a:r>
              <a:rPr lang="de-DE" dirty="0"/>
              <a:t>Kapazitäten und Bestuhlungspläne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half" idx="2"/>
          </p:nvPr>
        </p:nvSpPr>
        <p:spPr>
          <a:xfrm>
            <a:off x="2063552" y="1337366"/>
            <a:ext cx="3698328" cy="5404002"/>
          </a:xfrm>
        </p:spPr>
        <p:txBody>
          <a:bodyPr>
            <a:normAutofit/>
          </a:bodyPr>
          <a:lstStyle/>
          <a:p>
            <a:pPr algn="just"/>
            <a:r>
              <a:rPr lang="de-DE" u="sng" dirty="0"/>
              <a:t>Tische / Stühle / Bestuhlung:</a:t>
            </a:r>
          </a:p>
          <a:p>
            <a:pPr algn="just"/>
            <a:endParaRPr lang="de-DE" u="sng" dirty="0"/>
          </a:p>
          <a:p>
            <a:pPr>
              <a:spcBef>
                <a:spcPts val="0"/>
              </a:spcBef>
            </a:pPr>
            <a:endParaRPr lang="de-DE" sz="2000" dirty="0">
              <a:hlinkClick r:id="rId4" action="ppaction://hlinksldjump"/>
            </a:endParaRPr>
          </a:p>
          <a:p>
            <a:pPr>
              <a:spcBef>
                <a:spcPts val="0"/>
              </a:spcBef>
            </a:pPr>
            <a:endParaRPr lang="de-DE" sz="2000" dirty="0">
              <a:hlinkClick r:id="rId4" action="ppaction://hlinksldjump"/>
            </a:endParaRPr>
          </a:p>
          <a:p>
            <a:pPr>
              <a:spcBef>
                <a:spcPts val="0"/>
              </a:spcBef>
            </a:pPr>
            <a:endParaRPr lang="de-DE" sz="2000" dirty="0">
              <a:hlinkClick r:id="rId4" action="ppaction://hlinksldjump"/>
            </a:endParaRPr>
          </a:p>
          <a:p>
            <a:pPr>
              <a:spcBef>
                <a:spcPts val="0"/>
              </a:spcBef>
            </a:pPr>
            <a:endParaRPr lang="de-DE" sz="2000" dirty="0">
              <a:hlinkClick r:id="rId4" action="ppaction://hlinksldjump"/>
            </a:endParaRPr>
          </a:p>
          <a:p>
            <a:pPr>
              <a:spcBef>
                <a:spcPts val="0"/>
              </a:spcBef>
            </a:pPr>
            <a:endParaRPr lang="de-DE" sz="2000" dirty="0">
              <a:hlinkClick r:id="rId4" action="ppaction://hlinksldjump"/>
            </a:endParaRPr>
          </a:p>
          <a:p>
            <a:pPr>
              <a:spcBef>
                <a:spcPts val="0"/>
              </a:spcBef>
            </a:pPr>
            <a:endParaRPr lang="de-DE" sz="2000" dirty="0">
              <a:hlinkClick r:id="rId4" action="ppaction://hlinksldjump"/>
            </a:endParaRPr>
          </a:p>
          <a:p>
            <a:pPr>
              <a:spcBef>
                <a:spcPts val="0"/>
              </a:spcBef>
            </a:pPr>
            <a:r>
              <a:rPr lang="de-DE" sz="2000" dirty="0"/>
              <a:t>   </a:t>
            </a:r>
          </a:p>
          <a:p>
            <a:pPr>
              <a:lnSpc>
                <a:spcPts val="2100"/>
              </a:lnSpc>
              <a:spcBef>
                <a:spcPts val="0"/>
              </a:spcBef>
            </a:pPr>
            <a:r>
              <a:rPr lang="de-DE" dirty="0"/>
              <a:t>  </a:t>
            </a:r>
            <a:r>
              <a:rPr lang="de-DE" u="sng" dirty="0"/>
              <a:t>Kapazitäten</a:t>
            </a:r>
            <a:endParaRPr lang="de-DE" u="sng" dirty="0">
              <a:hlinkClick r:id="rId4" action="ppaction://hlinksldjump"/>
            </a:endParaRPr>
          </a:p>
          <a:p>
            <a:pPr>
              <a:lnSpc>
                <a:spcPts val="2100"/>
              </a:lnSpc>
              <a:spcBef>
                <a:spcPts val="0"/>
              </a:spcBef>
            </a:pPr>
            <a:endParaRPr lang="de-DE" sz="2000" dirty="0">
              <a:hlinkClick r:id="rId4" action="ppaction://hlinksldjump"/>
            </a:endParaRPr>
          </a:p>
          <a:p>
            <a:pPr>
              <a:lnSpc>
                <a:spcPts val="2100"/>
              </a:lnSpc>
              <a:spcBef>
                <a:spcPts val="0"/>
              </a:spcBef>
            </a:pPr>
            <a:endParaRPr lang="de-DE" sz="2000" dirty="0">
              <a:hlinkClick r:id="rId4" action="ppaction://hlinksldjump"/>
            </a:endParaRPr>
          </a:p>
          <a:p>
            <a:pPr>
              <a:lnSpc>
                <a:spcPts val="2100"/>
              </a:lnSpc>
              <a:spcBef>
                <a:spcPts val="0"/>
              </a:spcBef>
            </a:pPr>
            <a:endParaRPr lang="de-DE" sz="2000" dirty="0">
              <a:hlinkClick r:id="rId4" action="ppaction://hlinksldjump"/>
            </a:endParaRPr>
          </a:p>
          <a:p>
            <a:pPr>
              <a:lnSpc>
                <a:spcPts val="2100"/>
              </a:lnSpc>
              <a:spcBef>
                <a:spcPts val="0"/>
              </a:spcBef>
            </a:pPr>
            <a:endParaRPr lang="de-DE" sz="2000" dirty="0">
              <a:hlinkClick r:id="rId4" action="ppaction://hlinksldjump"/>
            </a:endParaRPr>
          </a:p>
          <a:p>
            <a:pPr>
              <a:lnSpc>
                <a:spcPts val="2100"/>
              </a:lnSpc>
              <a:spcBef>
                <a:spcPts val="0"/>
              </a:spcBef>
            </a:pPr>
            <a:endParaRPr lang="de-DE" sz="2000" dirty="0">
              <a:hlinkClick r:id="rId4" action="ppaction://hlinksldjump"/>
            </a:endParaRPr>
          </a:p>
          <a:p>
            <a:pPr>
              <a:lnSpc>
                <a:spcPts val="2100"/>
              </a:lnSpc>
              <a:spcBef>
                <a:spcPts val="0"/>
              </a:spcBef>
            </a:pPr>
            <a:endParaRPr lang="de-DE" sz="2000" dirty="0">
              <a:hlinkClick r:id="rId4" action="ppaction://hlinksldjump"/>
            </a:endParaRPr>
          </a:p>
          <a:p>
            <a:pPr>
              <a:lnSpc>
                <a:spcPts val="2100"/>
              </a:lnSpc>
              <a:spcBef>
                <a:spcPts val="0"/>
              </a:spcBef>
            </a:pPr>
            <a:endParaRPr lang="de-DE" sz="2000" dirty="0">
              <a:hlinkClick r:id="rId4" action="ppaction://hlinksldjump"/>
            </a:endParaRPr>
          </a:p>
          <a:p>
            <a:pPr>
              <a:lnSpc>
                <a:spcPts val="2100"/>
              </a:lnSpc>
              <a:spcBef>
                <a:spcPts val="0"/>
              </a:spcBef>
            </a:pPr>
            <a:r>
              <a:rPr lang="de-DE" sz="2000" dirty="0"/>
              <a:t>    </a:t>
            </a:r>
          </a:p>
          <a:p>
            <a:endParaRPr lang="de-DE" u="sng" dirty="0"/>
          </a:p>
          <a:p>
            <a:endParaRPr lang="de-DE" dirty="0"/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/>
          </p:nvPr>
        </p:nvGraphicFramePr>
        <p:xfrm>
          <a:off x="2063552" y="3140969"/>
          <a:ext cx="4273516" cy="237966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136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6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4583">
                <a:tc>
                  <a:txBody>
                    <a:bodyPr/>
                    <a:lstStyle/>
                    <a:p>
                      <a:r>
                        <a:rPr lang="de-DE" sz="1600" b="0" dirty="0">
                          <a:solidFill>
                            <a:schemeClr val="tx2"/>
                          </a:solidFill>
                        </a:rPr>
                        <a:t>Tisch-Bestuhlung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chemeClr val="tx2"/>
                          </a:solidFill>
                        </a:rPr>
                        <a:t>ca. 324</a:t>
                      </a:r>
                      <a:r>
                        <a:rPr lang="de-DE" sz="1600" b="0" baseline="0" dirty="0">
                          <a:solidFill>
                            <a:schemeClr val="tx2"/>
                          </a:solidFill>
                        </a:rPr>
                        <a:t> / </a:t>
                      </a:r>
                      <a:r>
                        <a:rPr lang="de-DE" sz="1600" b="0" dirty="0">
                          <a:solidFill>
                            <a:schemeClr val="tx2"/>
                          </a:solidFill>
                        </a:rPr>
                        <a:t>312 Sitzplätze</a:t>
                      </a:r>
                    </a:p>
                    <a:p>
                      <a:pPr algn="ctr"/>
                      <a:r>
                        <a:rPr lang="de-DE" sz="1600" b="1" dirty="0">
                          <a:solidFill>
                            <a:schemeClr val="tx2"/>
                          </a:solidFill>
                          <a:hlinkClick r:id="rId4" action="ppaction://hlinksldjump"/>
                        </a:rPr>
                        <a:t>Bestuhlungsplan-01 </a:t>
                      </a:r>
                      <a:endParaRPr lang="de-DE" sz="1600" b="1" dirty="0">
                        <a:solidFill>
                          <a:schemeClr val="tx2"/>
                        </a:solidFill>
                      </a:endParaRPr>
                    </a:p>
                    <a:p>
                      <a:pPr algn="ctr"/>
                      <a:r>
                        <a:rPr lang="de-DE" sz="1600" b="1" dirty="0">
                          <a:solidFill>
                            <a:schemeClr val="tx2"/>
                          </a:solidFill>
                          <a:hlinkClick r:id="rId5" action="ppaction://hlinksldjump"/>
                        </a:rPr>
                        <a:t>Bestuhlungsplan-02</a:t>
                      </a:r>
                      <a:endParaRPr lang="de-DE" sz="16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75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</a:rPr>
                        <a:t>Reihen-Bestuhlung</a:t>
                      </a:r>
                    </a:p>
                    <a:p>
                      <a:endParaRPr lang="de-DE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tx2"/>
                          </a:solidFill>
                        </a:rPr>
                        <a:t>ca. 446 Sitzplätze</a:t>
                      </a:r>
                    </a:p>
                    <a:p>
                      <a:pPr algn="ctr"/>
                      <a:r>
                        <a:rPr lang="de-DE" sz="1600" b="1" dirty="0">
                          <a:solidFill>
                            <a:schemeClr val="tx2"/>
                          </a:solidFill>
                          <a:hlinkClick r:id="rId6" action="ppaction://hlinksldjump"/>
                        </a:rPr>
                        <a:t>Bestuhlungsplan-03</a:t>
                      </a:r>
                      <a:endParaRPr lang="de-DE" sz="1600" b="1" dirty="0">
                        <a:solidFill>
                          <a:schemeClr val="tx2"/>
                        </a:solidFill>
                      </a:endParaRPr>
                    </a:p>
                    <a:p>
                      <a:pPr algn="ctr"/>
                      <a:r>
                        <a:rPr lang="de-DE" sz="1600" b="1" dirty="0">
                          <a:solidFill>
                            <a:schemeClr val="tx2"/>
                          </a:solidFill>
                          <a:hlinkClick r:id="rId7" action="ppaction://hlinksldjump"/>
                        </a:rPr>
                        <a:t>Bestuhlungsplan-04</a:t>
                      </a:r>
                      <a:endParaRPr lang="de-DE" sz="16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36">
                <a:tc>
                  <a:txBody>
                    <a:bodyPr/>
                    <a:lstStyle/>
                    <a:p>
                      <a:r>
                        <a:rPr kumimoji="0" lang="de-DE" sz="16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</a:rPr>
                        <a:t>Bierbank-Bestuhlung</a:t>
                      </a:r>
                      <a:endParaRPr lang="de-DE" sz="16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tx2"/>
                          </a:solidFill>
                        </a:rPr>
                        <a:t>ca. 420 Sitzplätze</a:t>
                      </a:r>
                    </a:p>
                    <a:p>
                      <a:pPr algn="ctr"/>
                      <a:r>
                        <a:rPr lang="de-DE" sz="1600" b="1" dirty="0">
                          <a:solidFill>
                            <a:schemeClr val="tx2"/>
                          </a:solidFill>
                          <a:hlinkClick r:id="rId8" action="ppaction://hlinksldjump"/>
                        </a:rPr>
                        <a:t>Bestuhlungsplan-05</a:t>
                      </a:r>
                      <a:endParaRPr lang="de-DE" sz="16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hteck 4"/>
          <p:cNvSpPr/>
          <p:nvPr/>
        </p:nvSpPr>
        <p:spPr>
          <a:xfrm>
            <a:off x="2075202" y="1614311"/>
            <a:ext cx="3660758" cy="14546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chemeClr val="tx2"/>
                </a:solidFill>
              </a:rPr>
              <a:t>Saalfläche: ca. 370 qm.</a:t>
            </a:r>
          </a:p>
          <a:p>
            <a:r>
              <a:rPr lang="de-DE" dirty="0">
                <a:solidFill>
                  <a:schemeClr val="tx2"/>
                </a:solidFill>
              </a:rPr>
              <a:t>Verfügbare Tische:	ca. 65</a:t>
            </a:r>
          </a:p>
          <a:p>
            <a:r>
              <a:rPr lang="de-DE" dirty="0">
                <a:solidFill>
                  <a:schemeClr val="tx2"/>
                </a:solidFill>
              </a:rPr>
              <a:t>(L*B*H, 170 cm * 70 cm * 73 cm)</a:t>
            </a:r>
          </a:p>
          <a:p>
            <a:r>
              <a:rPr lang="de-DE" dirty="0">
                <a:solidFill>
                  <a:schemeClr val="tx2"/>
                </a:solidFill>
              </a:rPr>
              <a:t>Verfügbare Stühle:	ca. 450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7968208" y="6175613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tx2"/>
                </a:solidFill>
              </a:rPr>
              <a:t>Beispiel bestuhlte Stadthalle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A661F72-8FA6-4EF8-B00D-2B368F1377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7802" y="136525"/>
            <a:ext cx="2408129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835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pic>
        <p:nvPicPr>
          <p:cNvPr id="2050" name="Picture 2" descr="H:\Arbeit\Steueramt\Stadthalle\Wichtige Dateien\Bestuhlungspläne\Bestuhlungsplan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1196752"/>
            <a:ext cx="8004916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36032B3B-7779-4842-AF77-18C32F178D55}"/>
              </a:ext>
            </a:extLst>
          </p:cNvPr>
          <p:cNvSpPr txBox="1"/>
          <p:nvPr/>
        </p:nvSpPr>
        <p:spPr>
          <a:xfrm>
            <a:off x="1707069" y="681037"/>
            <a:ext cx="6189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solidFill>
                  <a:srgbClr val="0070C0"/>
                </a:solidFill>
              </a:rPr>
              <a:t>Tisch-Bestuhlungsplan 01, 324 Sitzplätze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50DB9B2-4C4A-438C-935A-D25B28806475}"/>
              </a:ext>
            </a:extLst>
          </p:cNvPr>
          <p:cNvSpPr txBox="1"/>
          <p:nvPr/>
        </p:nvSpPr>
        <p:spPr>
          <a:xfrm>
            <a:off x="1919537" y="6148149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hlinkClick r:id="rId3" action="ppaction://hlinksldjump"/>
              </a:rPr>
              <a:t>Zurück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95150366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2290" name="Picture 2" descr="H:\Arbeit\Steueramt\Stadthalle\Wichtige Dateien\Bestuhlungspläne\Bestuhlungsplan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1335883"/>
            <a:ext cx="7817139" cy="552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D5EBA5A9-5D30-4145-9B5C-EFA60E6DCC4D}"/>
              </a:ext>
            </a:extLst>
          </p:cNvPr>
          <p:cNvSpPr txBox="1"/>
          <p:nvPr/>
        </p:nvSpPr>
        <p:spPr>
          <a:xfrm>
            <a:off x="1707070" y="681037"/>
            <a:ext cx="6300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solidFill>
                  <a:srgbClr val="0070C0"/>
                </a:solidFill>
              </a:rPr>
              <a:t>Tisch-Bestuhlungsplan-02,  312 Sitzplätze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1BF67AD-7EA0-4B60-B60E-5A0AC3C5D4ED}"/>
              </a:ext>
            </a:extLst>
          </p:cNvPr>
          <p:cNvSpPr txBox="1"/>
          <p:nvPr/>
        </p:nvSpPr>
        <p:spPr>
          <a:xfrm>
            <a:off x="1919537" y="6148149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hlinkClick r:id="rId3" action="ppaction://hlinksldjump"/>
              </a:rPr>
              <a:t>Zurück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75818964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3314" name="Picture 2" descr="H:\Arbeit\Steueramt\Stadthalle\Wichtige Dateien\Bestuhlungspläne\Bestuhlungsplan 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1254461"/>
            <a:ext cx="7776864" cy="549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75791676-98DC-4A40-89CE-8A4AA78A83B9}"/>
              </a:ext>
            </a:extLst>
          </p:cNvPr>
          <p:cNvSpPr txBox="1"/>
          <p:nvPr/>
        </p:nvSpPr>
        <p:spPr>
          <a:xfrm>
            <a:off x="1703513" y="610467"/>
            <a:ext cx="66815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solidFill>
                  <a:srgbClr val="0070C0"/>
                </a:solidFill>
              </a:rPr>
              <a:t>Reihen-Bestuhlungsplan-03, 446 Sitzplätze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91289A3-089A-46B5-8C95-C533A1EF992C}"/>
              </a:ext>
            </a:extLst>
          </p:cNvPr>
          <p:cNvSpPr txBox="1"/>
          <p:nvPr/>
        </p:nvSpPr>
        <p:spPr>
          <a:xfrm>
            <a:off x="1919537" y="6148149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hlinkClick r:id="rId3" action="ppaction://hlinksldjump"/>
              </a:rPr>
              <a:t>Zurück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709477988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4338" name="Picture 2" descr="H:\Arbeit\Steueramt\Stadthalle\Wichtige Dateien\Bestuhlungspläne\Bestuhlungsplan 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316" y="1364334"/>
            <a:ext cx="7776864" cy="549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8802FC62-FB2B-485E-AA44-DD7D4A6FDF42}"/>
              </a:ext>
            </a:extLst>
          </p:cNvPr>
          <p:cNvSpPr txBox="1"/>
          <p:nvPr/>
        </p:nvSpPr>
        <p:spPr>
          <a:xfrm>
            <a:off x="1703512" y="610467"/>
            <a:ext cx="64988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solidFill>
                  <a:srgbClr val="0070C0"/>
                </a:solidFill>
              </a:rPr>
              <a:t>Reihen-Bestuhlungsplan-04, 446 Sitzplätze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740509D-8F9A-49D3-8675-3D7B9311F74C}"/>
              </a:ext>
            </a:extLst>
          </p:cNvPr>
          <p:cNvSpPr txBox="1"/>
          <p:nvPr/>
        </p:nvSpPr>
        <p:spPr>
          <a:xfrm>
            <a:off x="1919537" y="6148149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hlinkClick r:id="rId3" action="ppaction://hlinksldjump"/>
              </a:rPr>
              <a:t>Zurück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33203477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5362" name="Picture 2" descr="H:\Arbeit\Steueramt\Stadthalle\Wichtige Dateien\Bestuhlungspläne\Bestuhlungsplan 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571" y="1364334"/>
            <a:ext cx="7776864" cy="549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B59A69F5-A645-4C7C-A980-1DDE6CF87A81}"/>
              </a:ext>
            </a:extLst>
          </p:cNvPr>
          <p:cNvSpPr txBox="1"/>
          <p:nvPr/>
        </p:nvSpPr>
        <p:spPr>
          <a:xfrm>
            <a:off x="1919537" y="540921"/>
            <a:ext cx="6802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solidFill>
                  <a:srgbClr val="0070C0"/>
                </a:solidFill>
              </a:rPr>
              <a:t>Bierbank-Bestuhlungsplan-05, 420 Sitzplätze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95C6F43-1B09-4EB8-8A02-5100E19DCBC0}"/>
              </a:ext>
            </a:extLst>
          </p:cNvPr>
          <p:cNvSpPr txBox="1"/>
          <p:nvPr/>
        </p:nvSpPr>
        <p:spPr>
          <a:xfrm>
            <a:off x="1919537" y="6148149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hlinkClick r:id="rId3" action="ppaction://hlinksldjump"/>
              </a:rPr>
              <a:t>Zurück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2479524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9" name="Picture 7" descr="H:\Arbeit\Steueramt\Stadthalle\Bilder Stadthalle\P1020871.JPG">
            <a:extLst>
              <a:ext uri="{FF2B5EF4-FFF2-40B4-BE49-F238E27FC236}">
                <a16:creationId xmlns:a16="http://schemas.microsoft.com/office/drawing/2014/main" id="{F593F637-8CA0-48FF-802E-5494B5342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1885950"/>
            <a:ext cx="2878138" cy="208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8" descr="H:\Arbeit\Steueramt\Stadthalle\Bilder Stadthalle\P1020872.JPG">
            <a:extLst>
              <a:ext uri="{FF2B5EF4-FFF2-40B4-BE49-F238E27FC236}">
                <a16:creationId xmlns:a16="http://schemas.microsoft.com/office/drawing/2014/main" id="{A4D0DEDC-5FE0-4D19-9875-FDFB9076D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1" y="1873250"/>
            <a:ext cx="2868613" cy="209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3" descr="H:\Arbeit\Steueramt\Stadthalle\Bilder Stadthalle\P1020880.JPG">
            <a:extLst>
              <a:ext uri="{FF2B5EF4-FFF2-40B4-BE49-F238E27FC236}">
                <a16:creationId xmlns:a16="http://schemas.microsoft.com/office/drawing/2014/main" id="{8127E79B-F992-4569-9CE2-2EC5049E1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871664"/>
            <a:ext cx="2771775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2" name="Titel 1">
            <a:extLst>
              <a:ext uri="{FF2B5EF4-FFF2-40B4-BE49-F238E27FC236}">
                <a16:creationId xmlns:a16="http://schemas.microsoft.com/office/drawing/2014/main" id="{64968B44-565C-4CDD-A9FD-10A993508C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52650" y="1"/>
            <a:ext cx="6288088" cy="1343025"/>
          </a:xfrm>
        </p:spPr>
        <p:txBody>
          <a:bodyPr/>
          <a:lstStyle/>
          <a:p>
            <a:r>
              <a:rPr lang="de-DE" altLang="de-DE"/>
              <a:t>Räumlichkeiten</a:t>
            </a:r>
          </a:p>
        </p:txBody>
      </p:sp>
      <p:sp>
        <p:nvSpPr>
          <p:cNvPr id="21513" name="Inhaltsplatzhalter 11">
            <a:extLst>
              <a:ext uri="{FF2B5EF4-FFF2-40B4-BE49-F238E27FC236}">
                <a16:creationId xmlns:a16="http://schemas.microsoft.com/office/drawing/2014/main" id="{355C8904-7C22-442F-842C-1020AEF77B02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7896226" y="1844675"/>
            <a:ext cx="2771775" cy="4351338"/>
          </a:xfrm>
        </p:spPr>
        <p:txBody>
          <a:bodyPr/>
          <a:lstStyle/>
          <a:p>
            <a:endParaRPr lang="de-DE" altLang="de-DE"/>
          </a:p>
        </p:txBody>
      </p:sp>
      <p:pic>
        <p:nvPicPr>
          <p:cNvPr id="21514" name="Picture 2" descr="H:\Arbeit\Steueramt\Stadthalle\Bilder Stadthalle\P1020883.JPG">
            <a:extLst>
              <a:ext uri="{FF2B5EF4-FFF2-40B4-BE49-F238E27FC236}">
                <a16:creationId xmlns:a16="http://schemas.microsoft.com/office/drawing/2014/main" id="{40AEFD41-5198-4CD4-9218-95BCE4771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871664"/>
            <a:ext cx="2771775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5" name="Textfeld 7">
            <a:extLst>
              <a:ext uri="{FF2B5EF4-FFF2-40B4-BE49-F238E27FC236}">
                <a16:creationId xmlns:a16="http://schemas.microsoft.com/office/drawing/2014/main" id="{E72C68D2-24F8-40BC-8C09-E282DABBC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995738"/>
            <a:ext cx="280035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u="sng"/>
              <a:t>Toiletten:</a:t>
            </a:r>
          </a:p>
          <a:p>
            <a:pPr eaLnBrk="1" hangingPunct="1"/>
            <a:r>
              <a:rPr lang="de-DE" altLang="de-DE"/>
              <a:t>Female, Male und Behindertengerechte Toiletten welche über das Foyer zu erreichen sind .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73ABA50-0BC0-44AB-B3D4-FAF101125090}"/>
              </a:ext>
            </a:extLst>
          </p:cNvPr>
          <p:cNvSpPr txBox="1"/>
          <p:nvPr/>
        </p:nvSpPr>
        <p:spPr>
          <a:xfrm>
            <a:off x="4625975" y="3970339"/>
            <a:ext cx="2909888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b="1" u="sng" dirty="0">
                <a:hlinkClick r:id="rId7" action="ppaction://hlinksldjump"/>
              </a:rPr>
              <a:t>Küche</a:t>
            </a:r>
            <a:endParaRPr lang="de-DE" b="1" u="sng" dirty="0"/>
          </a:p>
          <a:p>
            <a:pPr marL="285750" indent="-285750">
              <a:buFontTx/>
              <a:buChar char="-"/>
              <a:defRPr/>
            </a:pPr>
            <a:r>
              <a:rPr lang="de-DE" dirty="0">
                <a:hlinkClick r:id="rId7" action="ppaction://hlinksldjump"/>
              </a:rPr>
              <a:t>Ausstattung</a:t>
            </a:r>
            <a:r>
              <a:rPr lang="de-DE" dirty="0"/>
              <a:t> </a:t>
            </a:r>
          </a:p>
          <a:p>
            <a:pPr marL="285750" indent="-285750">
              <a:buFontTx/>
              <a:buChar char="-"/>
              <a:defRPr/>
            </a:pPr>
            <a:r>
              <a:rPr lang="de-DE" dirty="0">
                <a:hlinkClick r:id="rId8" action="ppaction://hlinksldjump"/>
              </a:rPr>
              <a:t>Inventar</a:t>
            </a:r>
            <a:endParaRPr lang="de-DE" dirty="0"/>
          </a:p>
        </p:txBody>
      </p:sp>
      <p:pic>
        <p:nvPicPr>
          <p:cNvPr id="21518" name="Picture 3" descr="H:\Arbeit\Steueramt\Stadthalle\Bilder Stadthalle\P1020884.JPG">
            <a:extLst>
              <a:ext uri="{FF2B5EF4-FFF2-40B4-BE49-F238E27FC236}">
                <a16:creationId xmlns:a16="http://schemas.microsoft.com/office/drawing/2014/main" id="{08527158-5BEE-421C-B218-AEE0E4B3F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871664"/>
            <a:ext cx="2771775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9" name="Picture 4" descr="H:\Arbeit\Steueramt\Stadthalle\Bilder Stadthalle\P1020881.JPG">
            <a:extLst>
              <a:ext uri="{FF2B5EF4-FFF2-40B4-BE49-F238E27FC236}">
                <a16:creationId xmlns:a16="http://schemas.microsoft.com/office/drawing/2014/main" id="{04BEF8EC-7D4F-41A8-870A-E3BF1AADD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76" y="1871664"/>
            <a:ext cx="2798763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A285B7D6-15EA-4381-B38B-C912A419CA2E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525588" y="4330701"/>
          <a:ext cx="2798762" cy="168116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46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2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592">
                <a:tc>
                  <a:txBody>
                    <a:bodyPr/>
                    <a:lstStyle/>
                    <a:p>
                      <a:r>
                        <a:rPr lang="de-DE" sz="1800" b="0" dirty="0"/>
                        <a:t>Damen</a:t>
                      </a:r>
                    </a:p>
                  </a:txBody>
                  <a:tcPr marL="91466" marR="91466" marT="45724" marB="45724"/>
                </a:tc>
                <a:tc>
                  <a:txBody>
                    <a:bodyPr/>
                    <a:lstStyle/>
                    <a:p>
                      <a:r>
                        <a:rPr lang="de-DE" sz="1800" b="0" dirty="0"/>
                        <a:t>4 Toiletten</a:t>
                      </a:r>
                    </a:p>
                  </a:txBody>
                  <a:tcPr marL="91466" marR="91466" marT="45724" marB="4572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3786">
                <a:tc>
                  <a:txBody>
                    <a:bodyPr/>
                    <a:lstStyle/>
                    <a:p>
                      <a:r>
                        <a:rPr lang="de-DE" sz="1800" dirty="0"/>
                        <a:t>Männer</a:t>
                      </a:r>
                    </a:p>
                  </a:txBody>
                  <a:tcPr marL="91466" marR="91466" marT="45724" marB="45724"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3 Toiletten</a:t>
                      </a:r>
                      <a:r>
                        <a:rPr lang="de-DE" sz="1800" baseline="0" dirty="0"/>
                        <a:t>       6 Pissoirs</a:t>
                      </a:r>
                      <a:endParaRPr lang="de-DE" sz="1800" dirty="0"/>
                    </a:p>
                  </a:txBody>
                  <a:tcPr marL="91466" marR="91466" marT="45724" marB="457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86">
                <a:tc>
                  <a:txBody>
                    <a:bodyPr/>
                    <a:lstStyle/>
                    <a:p>
                      <a:r>
                        <a:rPr lang="de-DE" sz="1800" dirty="0"/>
                        <a:t>Behinderten-gerecht</a:t>
                      </a:r>
                    </a:p>
                  </a:txBody>
                  <a:tcPr marL="91466" marR="91466" marT="45724" marB="45724"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1 Toilette</a:t>
                      </a:r>
                    </a:p>
                  </a:txBody>
                  <a:tcPr marL="91466" marR="91466" marT="45724" marB="4572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1534" name="Picture 2" descr="H:\Arbeit\Steueramt\Stadthalle\Bilder Stadthalle\P1020887.JPG">
            <a:extLst>
              <a:ext uri="{FF2B5EF4-FFF2-40B4-BE49-F238E27FC236}">
                <a16:creationId xmlns:a16="http://schemas.microsoft.com/office/drawing/2014/main" id="{C88BF2FB-FA01-4ABA-A4FB-3BC03F487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225" y="1879600"/>
            <a:ext cx="2959100" cy="209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35" name="Textfeld 21">
            <a:extLst>
              <a:ext uri="{FF2B5EF4-FFF2-40B4-BE49-F238E27FC236}">
                <a16:creationId xmlns:a16="http://schemas.microsoft.com/office/drawing/2014/main" id="{43224BB0-098B-4584-B1D6-6129E8E02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3050" y="3987800"/>
            <a:ext cx="29098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u="sng"/>
              <a:t>Empore:</a:t>
            </a:r>
          </a:p>
          <a:p>
            <a:pPr eaLnBrk="1" hangingPunct="1"/>
            <a:r>
              <a:rPr lang="de-DE" altLang="de-DE"/>
              <a:t>- ca. 89m²</a:t>
            </a:r>
          </a:p>
          <a:p>
            <a:pPr eaLnBrk="1" hangingPunct="1"/>
            <a:r>
              <a:rPr lang="de-DE" altLang="de-DE"/>
              <a:t>- Zutritt/Aufenthalt für Kinder nur mit Aufsicht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DFEF29D-4908-480D-973D-54083C7031C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98873" y="162071"/>
            <a:ext cx="2408129" cy="99983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1">
            <a:extLst>
              <a:ext uri="{FF2B5EF4-FFF2-40B4-BE49-F238E27FC236}">
                <a16:creationId xmlns:a16="http://schemas.microsoft.com/office/drawing/2014/main" id="{CF2F620D-CC12-45D5-8C69-AD1DD4CE07F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1" y="-892175"/>
            <a:ext cx="4397375" cy="1989138"/>
          </a:xfrm>
        </p:spPr>
        <p:txBody>
          <a:bodyPr/>
          <a:lstStyle/>
          <a:p>
            <a:r>
              <a:rPr lang="de-DE" altLang="de-DE" sz="4500"/>
              <a:t>Küche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36948E0-249E-43F0-9779-69BDC85BDB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1412875"/>
            <a:ext cx="4248150" cy="54991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de-DE" dirty="0"/>
              <a:t>Ausstattung: </a:t>
            </a:r>
          </a:p>
          <a:p>
            <a:pPr marL="342900" indent="-342900">
              <a:buFontTx/>
              <a:buChar char="-"/>
              <a:defRPr/>
            </a:pPr>
            <a:r>
              <a:rPr lang="de-DE" dirty="0"/>
              <a:t>Spülmaschine</a:t>
            </a:r>
          </a:p>
          <a:p>
            <a:pPr marL="342900" indent="-342900">
              <a:buFontTx/>
              <a:buChar char="-"/>
              <a:defRPr/>
            </a:pPr>
            <a:r>
              <a:rPr lang="de-DE" dirty="0"/>
              <a:t>Kühlschrank</a:t>
            </a:r>
          </a:p>
          <a:p>
            <a:pPr marL="342900" indent="-342900">
              <a:buFontTx/>
              <a:buChar char="-"/>
              <a:defRPr/>
            </a:pPr>
            <a:r>
              <a:rPr lang="de-DE" dirty="0"/>
              <a:t>Fritteuse</a:t>
            </a:r>
          </a:p>
          <a:p>
            <a:pPr marL="342900" indent="-342900">
              <a:buFontTx/>
              <a:buChar char="-"/>
              <a:defRPr/>
            </a:pPr>
            <a:r>
              <a:rPr lang="de-DE" dirty="0"/>
              <a:t>Herd</a:t>
            </a:r>
          </a:p>
          <a:p>
            <a:pPr marL="342900" indent="-342900">
              <a:buFontTx/>
              <a:buChar char="-"/>
              <a:defRPr/>
            </a:pPr>
            <a:r>
              <a:rPr lang="de-DE" dirty="0"/>
              <a:t>verschiedene Öfen</a:t>
            </a:r>
          </a:p>
          <a:p>
            <a:pPr>
              <a:defRPr/>
            </a:pPr>
            <a:endParaRPr lang="de-DE" dirty="0"/>
          </a:p>
          <a:p>
            <a:pPr>
              <a:defRPr/>
            </a:pPr>
            <a:r>
              <a:rPr lang="de-DE" dirty="0"/>
              <a:t>Die Küche dient vorrangig als Aufwärmküche.</a:t>
            </a:r>
          </a:p>
        </p:txBody>
      </p:sp>
      <p:pic>
        <p:nvPicPr>
          <p:cNvPr id="23556" name="Bildplatzhalter 6">
            <a:extLst>
              <a:ext uri="{FF2B5EF4-FFF2-40B4-BE49-F238E27FC236}">
                <a16:creationId xmlns:a16="http://schemas.microsoft.com/office/drawing/2014/main" id="{2975598E-433E-43B0-BC13-612E9D38E675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3" r="13853"/>
          <a:stretch>
            <a:fillRect/>
          </a:stretch>
        </p:blipFill>
        <p:spPr>
          <a:xfrm>
            <a:off x="1524001" y="3597276"/>
            <a:ext cx="4297363" cy="3287713"/>
          </a:xfrm>
        </p:spPr>
      </p:pic>
      <p:pic>
        <p:nvPicPr>
          <p:cNvPr id="23557" name="Bildplatzhalter 9">
            <a:extLst>
              <a:ext uri="{FF2B5EF4-FFF2-40B4-BE49-F238E27FC236}">
                <a16:creationId xmlns:a16="http://schemas.microsoft.com/office/drawing/2014/main" id="{45EA58CB-F1A3-4F12-BB60-2A00DB9C09D7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0" r="13870"/>
          <a:stretch>
            <a:fillRect/>
          </a:stretch>
        </p:blipFill>
        <p:spPr>
          <a:xfrm>
            <a:off x="1524001" y="1"/>
            <a:ext cx="4284663" cy="3275013"/>
          </a:xfrm>
        </p:spPr>
      </p:pic>
      <p:pic>
        <p:nvPicPr>
          <p:cNvPr id="23558" name="Picture 4" descr="H:\Arbeit\Steueramt\Stadthalle\Bilder Stadthalle\P1020874.JPG">
            <a:extLst>
              <a:ext uri="{FF2B5EF4-FFF2-40B4-BE49-F238E27FC236}">
                <a16:creationId xmlns:a16="http://schemas.microsoft.com/office/drawing/2014/main" id="{13B4616B-B832-4612-8568-D8F97AEF6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"/>
            <a:ext cx="4284663" cy="327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>
            <a:extLst>
              <a:ext uri="{FF2B5EF4-FFF2-40B4-BE49-F238E27FC236}">
                <a16:creationId xmlns:a16="http://schemas.microsoft.com/office/drawing/2014/main" id="{5A17E414-BA47-463C-ABE0-A4DCA629B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66889" y="200026"/>
            <a:ext cx="2719387" cy="498475"/>
          </a:xfrm>
        </p:spPr>
        <p:txBody>
          <a:bodyPr>
            <a:normAutofit fontScale="90000"/>
          </a:bodyPr>
          <a:lstStyle/>
          <a:p>
            <a:r>
              <a:rPr lang="de-DE" altLang="de-DE"/>
              <a:t>Küchen Inventar</a:t>
            </a:r>
          </a:p>
        </p:txBody>
      </p:sp>
      <p:graphicFrame>
        <p:nvGraphicFramePr>
          <p:cNvPr id="10" name="Tabelle 9">
            <a:extLst>
              <a:ext uri="{FF2B5EF4-FFF2-40B4-BE49-F238E27FC236}">
                <a16:creationId xmlns:a16="http://schemas.microsoft.com/office/drawing/2014/main" id="{9B9A8A00-B50C-4CB6-ACD7-B75E6EF7A331}"/>
              </a:ext>
            </a:extLst>
          </p:cNvPr>
          <p:cNvGraphicFramePr>
            <a:graphicFrameLocks noGrp="1"/>
          </p:cNvGraphicFramePr>
          <p:nvPr/>
        </p:nvGraphicFramePr>
        <p:xfrm>
          <a:off x="1774825" y="1023938"/>
          <a:ext cx="4089400" cy="50292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04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4501">
                <a:tc>
                  <a:txBody>
                    <a:bodyPr/>
                    <a:lstStyle/>
                    <a:p>
                      <a:r>
                        <a:rPr lang="de-DE" dirty="0"/>
                        <a:t>Geschirr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Menge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501">
                <a:tc>
                  <a:txBody>
                    <a:bodyPr/>
                    <a:lstStyle/>
                    <a:p>
                      <a:r>
                        <a:rPr lang="de-DE" dirty="0"/>
                        <a:t>Kaffeetassen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Ca.</a:t>
                      </a:r>
                      <a:r>
                        <a:rPr lang="de-DE" baseline="0" dirty="0"/>
                        <a:t> </a:t>
                      </a:r>
                      <a:r>
                        <a:rPr lang="de-DE" dirty="0"/>
                        <a:t>337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501">
                <a:tc>
                  <a:txBody>
                    <a:bodyPr/>
                    <a:lstStyle/>
                    <a:p>
                      <a:r>
                        <a:rPr lang="de-DE" dirty="0"/>
                        <a:t>Unterteller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Ca. 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501">
                <a:tc>
                  <a:txBody>
                    <a:bodyPr/>
                    <a:lstStyle/>
                    <a:p>
                      <a:r>
                        <a:rPr lang="de-DE" dirty="0"/>
                        <a:t>Kuchenteller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Ca. 329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501">
                <a:tc>
                  <a:txBody>
                    <a:bodyPr/>
                    <a:lstStyle/>
                    <a:p>
                      <a:r>
                        <a:rPr lang="de-DE" dirty="0"/>
                        <a:t>Teller flach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Ca. 396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501">
                <a:tc>
                  <a:txBody>
                    <a:bodyPr/>
                    <a:lstStyle/>
                    <a:p>
                      <a:r>
                        <a:rPr lang="de-DE" dirty="0"/>
                        <a:t>Löffel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Ca. 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501">
                <a:tc>
                  <a:txBody>
                    <a:bodyPr/>
                    <a:lstStyle/>
                    <a:p>
                      <a:r>
                        <a:rPr lang="de-DE" dirty="0"/>
                        <a:t>Gabeln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Ca. 312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501">
                <a:tc>
                  <a:txBody>
                    <a:bodyPr/>
                    <a:lstStyle/>
                    <a:p>
                      <a:r>
                        <a:rPr lang="de-DE" dirty="0"/>
                        <a:t>Messer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Ca. 330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501">
                <a:tc>
                  <a:txBody>
                    <a:bodyPr/>
                    <a:lstStyle/>
                    <a:p>
                      <a:r>
                        <a:rPr lang="de-DE" dirty="0"/>
                        <a:t>Kaffeelöffel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Ca. 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501">
                <a:tc>
                  <a:txBody>
                    <a:bodyPr/>
                    <a:lstStyle/>
                    <a:p>
                      <a:r>
                        <a:rPr lang="de-DE" dirty="0"/>
                        <a:t>Kuchengabeln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Ca. 382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501">
                <a:tc>
                  <a:txBody>
                    <a:bodyPr/>
                    <a:lstStyle/>
                    <a:p>
                      <a:r>
                        <a:rPr lang="de-DE" dirty="0"/>
                        <a:t>Sauciere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Ca. 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501">
                <a:tc>
                  <a:txBody>
                    <a:bodyPr/>
                    <a:lstStyle/>
                    <a:p>
                      <a:r>
                        <a:rPr lang="de-DE" dirty="0"/>
                        <a:t>Weingläser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Ca. 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4501">
                <a:tc>
                  <a:txBody>
                    <a:bodyPr/>
                    <a:lstStyle/>
                    <a:p>
                      <a:r>
                        <a:rPr lang="de-DE" dirty="0"/>
                        <a:t>Trinkgläser mit Coca-Cola Aufdruck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Ca. 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5633" name="Textfeld 4">
            <a:extLst>
              <a:ext uri="{FF2B5EF4-FFF2-40B4-BE49-F238E27FC236}">
                <a16:creationId xmlns:a16="http://schemas.microsoft.com/office/drawing/2014/main" id="{9D57A40C-B881-4455-9D52-EE9C2BD7F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5300" y="6505575"/>
            <a:ext cx="47180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1400"/>
              <a:t>Gesamtes Inventar kann bei Interesse angefragt werden.</a:t>
            </a:r>
          </a:p>
        </p:txBody>
      </p:sp>
      <p:sp>
        <p:nvSpPr>
          <p:cNvPr id="25634" name="Textfeld 5">
            <a:extLst>
              <a:ext uri="{FF2B5EF4-FFF2-40B4-BE49-F238E27FC236}">
                <a16:creationId xmlns:a16="http://schemas.microsoft.com/office/drawing/2014/main" id="{76C4D465-AB1F-4C09-A4C0-E22409B62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5301" y="6126164"/>
            <a:ext cx="45370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1600"/>
              <a:t>Kaffeegedeck gesamt: ca. 249 Personen</a:t>
            </a:r>
          </a:p>
        </p:txBody>
      </p:sp>
      <p:sp>
        <p:nvSpPr>
          <p:cNvPr id="25635" name="Textfeld 6">
            <a:extLst>
              <a:ext uri="{FF2B5EF4-FFF2-40B4-BE49-F238E27FC236}">
                <a16:creationId xmlns:a16="http://schemas.microsoft.com/office/drawing/2014/main" id="{71109A54-B026-4B5F-B219-D991865517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8301" y="6126164"/>
            <a:ext cx="37068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1600"/>
              <a:t>Normalgedeck gesamt: ca. 312 Personen</a:t>
            </a:r>
          </a:p>
        </p:txBody>
      </p:sp>
      <p:sp>
        <p:nvSpPr>
          <p:cNvPr id="25636" name="Textfeld 2">
            <a:extLst>
              <a:ext uri="{FF2B5EF4-FFF2-40B4-BE49-F238E27FC236}">
                <a16:creationId xmlns:a16="http://schemas.microsoft.com/office/drawing/2014/main" id="{76CA6E4B-D8A1-473D-B096-928191F93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6451" y="6053138"/>
            <a:ext cx="11541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2000" b="1">
                <a:hlinkClick r:id="rId3" action="ppaction://hlinksldjump"/>
              </a:rPr>
              <a:t>Zurück</a:t>
            </a:r>
            <a:endParaRPr lang="de-DE" altLang="de-DE" sz="2000" b="1"/>
          </a:p>
        </p:txBody>
      </p:sp>
      <p:pic>
        <p:nvPicPr>
          <p:cNvPr id="25637" name="Grafik 8">
            <a:extLst>
              <a:ext uri="{FF2B5EF4-FFF2-40B4-BE49-F238E27FC236}">
                <a16:creationId xmlns:a16="http://schemas.microsoft.com/office/drawing/2014/main" id="{D216D2FA-2363-414F-BAE5-C5C7EF334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38" y="1484313"/>
            <a:ext cx="3814762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el 1">
            <a:extLst>
              <a:ext uri="{FF2B5EF4-FFF2-40B4-BE49-F238E27FC236}">
                <a16:creationId xmlns:a16="http://schemas.microsoft.com/office/drawing/2014/main" id="{93DB42F6-BCAD-47AC-9CD9-53AB9902F6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4" y="227013"/>
            <a:ext cx="6288087" cy="571500"/>
          </a:xfrm>
        </p:spPr>
        <p:txBody>
          <a:bodyPr>
            <a:normAutofit fontScale="90000"/>
          </a:bodyPr>
          <a:lstStyle/>
          <a:p>
            <a:r>
              <a:rPr lang="de-DE" altLang="de-DE"/>
              <a:t>Benutzungsgebühren</a:t>
            </a:r>
          </a:p>
        </p:txBody>
      </p:sp>
      <p:sp>
        <p:nvSpPr>
          <p:cNvPr id="27651" name="Textfeld 2">
            <a:extLst>
              <a:ext uri="{FF2B5EF4-FFF2-40B4-BE49-F238E27FC236}">
                <a16:creationId xmlns:a16="http://schemas.microsoft.com/office/drawing/2014/main" id="{4454C3B9-992B-4FDA-9788-418DB0BC4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9" y="6267451"/>
            <a:ext cx="87137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1200"/>
              <a:t>*Diese Preise sind lediglich Orientierungspreise und können variieren, Reinigungspreise einmalig</a:t>
            </a:r>
          </a:p>
        </p:txBody>
      </p:sp>
      <p:sp>
        <p:nvSpPr>
          <p:cNvPr id="27652" name="Textfeld 3">
            <a:extLst>
              <a:ext uri="{FF2B5EF4-FFF2-40B4-BE49-F238E27FC236}">
                <a16:creationId xmlns:a16="http://schemas.microsoft.com/office/drawing/2014/main" id="{46F938F7-E31A-4FFA-AB71-13A1A6E8D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9938" y="6405563"/>
            <a:ext cx="1008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2000" b="1">
                <a:hlinkClick r:id="rId3" action="ppaction://hlinksldjump"/>
              </a:rPr>
              <a:t>Zurück</a:t>
            </a:r>
            <a:r>
              <a:rPr lang="de-DE" altLang="de-DE"/>
              <a:t> </a:t>
            </a:r>
          </a:p>
        </p:txBody>
      </p:sp>
      <p:pic>
        <p:nvPicPr>
          <p:cNvPr id="27653" name="Inhaltsplatzhalter 8">
            <a:extLst>
              <a:ext uri="{FF2B5EF4-FFF2-40B4-BE49-F238E27FC236}">
                <a16:creationId xmlns:a16="http://schemas.microsoft.com/office/drawing/2014/main" id="{28F072F7-AA1C-4989-8906-29001DAED2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4664" y="828676"/>
            <a:ext cx="6943725" cy="5337175"/>
          </a:xfrm>
        </p:spPr>
      </p:pic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346</Words>
  <Application>Microsoft Office PowerPoint</Application>
  <PresentationFormat>Breitbild</PresentationFormat>
  <Paragraphs>127</Paragraphs>
  <Slides>11</Slides>
  <Notes>6</Notes>
  <HiddenSlides>5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Verdana</vt:lpstr>
      <vt:lpstr>Office</vt:lpstr>
      <vt:lpstr>   Merkmale  &amp;       Parken</vt:lpstr>
      <vt:lpstr>Kapazitäten und Bestuhlungspläne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Räumlichkeiten</vt:lpstr>
      <vt:lpstr>Küche</vt:lpstr>
      <vt:lpstr>Küchen Inventar</vt:lpstr>
      <vt:lpstr>Benutzungsgebühren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Augustin Alexander</dc:creator>
  <cp:lastModifiedBy>Steinle Micha</cp:lastModifiedBy>
  <cp:revision>9</cp:revision>
  <dcterms:created xsi:type="dcterms:W3CDTF">2024-03-04T10:57:33Z</dcterms:created>
  <dcterms:modified xsi:type="dcterms:W3CDTF">2024-04-04T15:05:19Z</dcterms:modified>
</cp:coreProperties>
</file>